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61" r:id="rId2"/>
    <p:sldId id="292" r:id="rId3"/>
    <p:sldId id="455" r:id="rId4"/>
    <p:sldId id="466" r:id="rId5"/>
    <p:sldId id="265" r:id="rId6"/>
    <p:sldId id="456" r:id="rId7"/>
    <p:sldId id="467" r:id="rId8"/>
    <p:sldId id="468" r:id="rId9"/>
    <p:sldId id="469" r:id="rId10"/>
    <p:sldId id="470" r:id="rId11"/>
    <p:sldId id="471" r:id="rId12"/>
    <p:sldId id="473" r:id="rId13"/>
    <p:sldId id="474" r:id="rId14"/>
    <p:sldId id="475" r:id="rId15"/>
    <p:sldId id="476" r:id="rId16"/>
    <p:sldId id="477" r:id="rId17"/>
    <p:sldId id="479" r:id="rId18"/>
    <p:sldId id="480" r:id="rId19"/>
    <p:sldId id="481" r:id="rId20"/>
    <p:sldId id="478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11/9/2014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11/9/2014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11/9/2014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자바빈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/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커넥션 풀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/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세션을 사용한</a:t>
            </a: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</a:br>
            <a:r>
              <a:rPr lang="en-US" altLang="ko-KR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Ajax </a:t>
            </a:r>
            <a:r>
              <a:rPr lang="ko-KR" altLang="en-US" sz="48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기반의 회원 관리 시스템</a:t>
            </a:r>
            <a:endParaRPr lang="ko-KR" altLang="en-US" sz="48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200525"/>
            <a:ext cx="8280000" cy="234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ko-KR" altLang="en-US" smtClean="0">
                <a:solidFill>
                  <a:schemeClr val="tx1"/>
                </a:solidFill>
              </a:rPr>
              <a:t>앞에서 개별적으로 학습했던 </a:t>
            </a:r>
            <a:r>
              <a:rPr lang="en-US" altLang="ko-KR" smtClean="0">
                <a:solidFill>
                  <a:schemeClr val="tx1"/>
                </a:solidFill>
              </a:rPr>
              <a:t>jQuery, </a:t>
            </a:r>
            <a:r>
              <a:rPr lang="ko-KR" altLang="en-US" smtClean="0">
                <a:solidFill>
                  <a:schemeClr val="tx1"/>
                </a:solidFill>
              </a:rPr>
              <a:t>자바빈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커넥션 풀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세션을 모두 </a:t>
            </a:r>
            <a:r>
              <a:rPr lang="ko-KR" altLang="en-US" spc="-50" smtClean="0">
                <a:solidFill>
                  <a:schemeClr val="tx1"/>
                </a:solidFill>
              </a:rPr>
              <a:t>사용한 회원 관리 시스템을 작성해서 웹 프로</a:t>
            </a:r>
            <a:r>
              <a:rPr lang="ko-KR" altLang="en-US" smtClean="0">
                <a:solidFill>
                  <a:schemeClr val="tx1"/>
                </a:solidFill>
              </a:rPr>
              <a:t>그래밍의 구조를 이해하는 방법을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11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시스템에서 발생한 데이터를 객체로 생성해 관리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시스템에 필요한 정보를 저장하는 프로퍼티 및 프로퍼티 값을 저장하고 얻어내는 </a:t>
            </a:r>
            <a:r>
              <a:rPr lang="en-US" altLang="ko-KR" sz="3200" smtClean="0">
                <a:solidFill>
                  <a:schemeClr val="tx1"/>
                </a:solidFill>
              </a:rPr>
              <a:t>setter/getter </a:t>
            </a:r>
            <a:r>
              <a:rPr lang="ko-KR" altLang="en-US" sz="3200" smtClean="0">
                <a:solidFill>
                  <a:schemeClr val="tx1"/>
                </a:solidFill>
              </a:rPr>
              <a:t>메소드로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914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(LogonDataBean.java)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914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(LogonDataBean.java)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01452" y="2174528"/>
          <a:ext cx="8136903" cy="4134792"/>
        </p:xfrm>
        <a:graphic>
          <a:graphicData uri="http://schemas.openxmlformats.org/drawingml/2006/table">
            <a:tbl>
              <a:tblPr/>
              <a:tblGrid>
                <a:gridCol w="1152128"/>
                <a:gridCol w="1152128"/>
                <a:gridCol w="5832647"/>
              </a:tblGrid>
              <a:tr h="5836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setid(int id) : id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getId()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passwd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setPasswd(String passwd): passwd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getPasswd()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passwd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setName(String name) : name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getName(String name)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name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4400" marR="14400" marT="14400" marB="144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914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 저장빈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(LogonDataBean.java)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1927" y="2185228"/>
          <a:ext cx="8136903" cy="4134792"/>
        </p:xfrm>
        <a:graphic>
          <a:graphicData uri="http://schemas.openxmlformats.org/drawingml/2006/table">
            <a:tbl>
              <a:tblPr/>
              <a:tblGrid>
                <a:gridCol w="1152128"/>
                <a:gridCol w="1152128"/>
                <a:gridCol w="5832647"/>
              </a:tblGrid>
              <a:tr h="5836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프로퍼티 명</a:t>
                      </a:r>
                    </a:p>
                  </a:txBody>
                  <a:tcPr marL="14400" marR="14400" marT="14400" marB="1440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메소드</a:t>
                      </a:r>
                    </a:p>
                  </a:txBody>
                  <a:tcPr marL="14400" marR="14400" marT="14400" marB="14400" anchor="ctr" anchorCtr="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reg_date</a:t>
                      </a:r>
                    </a:p>
                  </a:txBody>
                  <a:tcPr marL="13662" marR="13662" marT="13662" marB="1366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가입 날짜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setReg_date(Timestamp reg_date) : reg_date</a:t>
                      </a:r>
                      <a:r>
                        <a:rPr lang="ko-KR" altLang="en-US" sz="2000" kern="0" spc="-8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getReg_date()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reg_date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address</a:t>
                      </a:r>
                    </a:p>
                  </a:txBody>
                  <a:tcPr marL="13662" marR="13662" marT="13662" marB="1366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setAddress(int address</a:t>
                      </a:r>
                      <a:r>
                        <a:rPr lang="en-US" sz="20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address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getAddress() :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address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rowSpan="2">
                  <a:txBody>
                    <a:bodyPr/>
                    <a:lstStyle/>
                    <a:p>
                      <a:pPr marL="9017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tel</a:t>
                      </a:r>
                    </a:p>
                  </a:txBody>
                  <a:tcPr marL="13662" marR="13662" marT="13662" marB="1366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858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setTel(String tel) : tel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저장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getTel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 :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tel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 가져옴</a:t>
                      </a:r>
                    </a:p>
                  </a:txBody>
                  <a:tcPr marL="13662" marR="13662" marT="13662" marB="1366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와 연동해서 쿼리문 수행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풀로부터 커넥션 객체를 가져오는 메소드 및 </a:t>
            </a: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페이지에서 발생한 데이터를 저장하거나 </a:t>
            </a:r>
            <a:r>
              <a:rPr lang="en-US" altLang="ko-KR" sz="3200" smtClean="0">
                <a:solidFill>
                  <a:schemeClr val="tx1"/>
                </a:solidFill>
              </a:rPr>
              <a:t>DB </a:t>
            </a:r>
            <a:r>
              <a:rPr lang="ko-KR" altLang="en-US" sz="3200" smtClean="0">
                <a:solidFill>
                  <a:schemeClr val="tx1"/>
                </a:solidFill>
              </a:rPr>
              <a:t>테이블의 레코드를 얻어내는 등의 쿼리를 수행하는 메소드들로 이루어짐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6786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(LogonDBBean.java)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 </a:t>
            </a:r>
            <a:r>
              <a:rPr lang="ko-KR" altLang="en-US" sz="3200" smtClean="0">
                <a:solidFill>
                  <a:schemeClr val="tx1"/>
                </a:solidFill>
              </a:rPr>
              <a:t>처리빈의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getInstance()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전역 </a:t>
            </a:r>
            <a:r>
              <a:rPr lang="en-US" altLang="ko-KR" sz="2400" smtClean="0">
                <a:solidFill>
                  <a:schemeClr val="tx1"/>
                </a:solidFill>
              </a:rPr>
              <a:t>LogonDBBean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ko-KR" altLang="en-US" sz="2400" smtClean="0">
                <a:solidFill>
                  <a:schemeClr val="tx1"/>
                </a:solidFill>
              </a:rPr>
              <a:t>레퍼런스를 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getConnection()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쿼리 작업에 사용할 </a:t>
            </a:r>
            <a:r>
              <a:rPr lang="en-US" altLang="ko-KR" sz="2400" smtClean="0">
                <a:solidFill>
                  <a:schemeClr val="tx1"/>
                </a:solidFill>
              </a:rPr>
              <a:t>Connection </a:t>
            </a:r>
            <a:r>
              <a:rPr lang="ko-KR" altLang="en-US" sz="2400" smtClean="0">
                <a:solidFill>
                  <a:schemeClr val="tx1"/>
                </a:solidFill>
              </a:rPr>
              <a:t>객체를 커넥션 풀로부터 얻어내서 리턴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insertMember(LogonDataBean member)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가입을 한 사용자를 </a:t>
            </a:r>
            <a:r>
              <a:rPr lang="en-US" altLang="ko-KR" sz="2400" smtClean="0">
                <a:solidFill>
                  <a:schemeClr val="tx1"/>
                </a:solidFill>
              </a:rPr>
              <a:t>member </a:t>
            </a:r>
            <a:r>
              <a:rPr lang="ko-KR" altLang="en-US" sz="2400" smtClean="0">
                <a:solidFill>
                  <a:schemeClr val="tx1"/>
                </a:solidFill>
              </a:rPr>
              <a:t>테이블에 추가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가입 폼 처리</a:t>
            </a:r>
            <a:r>
              <a:rPr lang="en-US" altLang="ko-KR" sz="2400" smtClean="0">
                <a:solidFill>
                  <a:schemeClr val="tx1"/>
                </a:solidFill>
              </a:rPr>
              <a:t>(registerPro.jsp)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6786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(LogonDBBean.java)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 </a:t>
            </a:r>
            <a:r>
              <a:rPr lang="ko-KR" altLang="en-US" sz="3200" smtClean="0">
                <a:solidFill>
                  <a:schemeClr val="tx1"/>
                </a:solidFill>
              </a:rPr>
              <a:t>처리빈의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userCheck(String id, String passwd)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사용자 인증 시 사용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인증 처리</a:t>
            </a:r>
            <a:r>
              <a:rPr lang="en-US" altLang="ko-KR" sz="2400" smtClean="0">
                <a:solidFill>
                  <a:schemeClr val="tx1"/>
                </a:solidFill>
              </a:rPr>
              <a:t>(loginPro.jsp) </a:t>
            </a:r>
            <a:r>
              <a:rPr lang="ko-KR" altLang="en-US" sz="2400" smtClean="0">
                <a:solidFill>
                  <a:schemeClr val="tx1"/>
                </a:solidFill>
              </a:rPr>
              <a:t>및 회원 정보 수정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탈퇴를 위한 인증</a:t>
            </a:r>
            <a:r>
              <a:rPr lang="en-US" altLang="ko-KR" sz="2400" smtClean="0">
                <a:solidFill>
                  <a:schemeClr val="tx1"/>
                </a:solidFill>
              </a:rPr>
              <a:t>(memberCheck.jsp)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confirmId(String id)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가입 시 아이디 중복 확인</a:t>
            </a:r>
            <a:r>
              <a:rPr lang="en-US" altLang="ko-KR" sz="2400" smtClean="0">
                <a:solidFill>
                  <a:schemeClr val="tx1"/>
                </a:solidFill>
              </a:rPr>
              <a:t>(confirmId.jsp)</a:t>
            </a:r>
            <a:r>
              <a:rPr lang="ko-KR" altLang="en-US" sz="2400" smtClean="0">
                <a:solidFill>
                  <a:schemeClr val="tx1"/>
                </a:solidFill>
              </a:rPr>
              <a:t>을 할 때 사용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가입 폼</a:t>
            </a:r>
            <a:r>
              <a:rPr lang="en-US" altLang="ko-KR" sz="2400" smtClean="0">
                <a:solidFill>
                  <a:schemeClr val="tx1"/>
                </a:solidFill>
              </a:rPr>
              <a:t>(registerForm.jsp)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getMember(String id, String passwd)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id, passwd</a:t>
            </a:r>
            <a:r>
              <a:rPr lang="ko-KR" altLang="en-US" sz="2400" smtClean="0">
                <a:solidFill>
                  <a:schemeClr val="tx1"/>
                </a:solidFill>
              </a:rPr>
              <a:t>에 해당하는 레코드를 </a:t>
            </a:r>
            <a:r>
              <a:rPr lang="en-US" altLang="ko-KR" sz="2400" smtClean="0">
                <a:solidFill>
                  <a:schemeClr val="tx1"/>
                </a:solidFill>
              </a:rPr>
              <a:t>member </a:t>
            </a:r>
            <a:r>
              <a:rPr lang="ko-KR" altLang="en-US" sz="2400" smtClean="0">
                <a:solidFill>
                  <a:schemeClr val="tx1"/>
                </a:solidFill>
              </a:rPr>
              <a:t>테이블에서 검색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정보 수정 폼</a:t>
            </a:r>
            <a:r>
              <a:rPr lang="en-US" altLang="ko-KR" sz="2400" smtClean="0">
                <a:solidFill>
                  <a:schemeClr val="tx1"/>
                </a:solidFill>
              </a:rPr>
              <a:t>(modifyForm.jsp)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6786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(LogonDBBean.java)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 </a:t>
            </a:r>
            <a:r>
              <a:rPr lang="ko-KR" altLang="en-US" sz="3200" smtClean="0">
                <a:solidFill>
                  <a:schemeClr val="tx1"/>
                </a:solidFill>
              </a:rPr>
              <a:t>처리빈의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updateMember(LogonDataBean member)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수정된 회원 정보를 갱신할 때 사용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정보 수정 처리</a:t>
            </a:r>
            <a:r>
              <a:rPr lang="en-US" altLang="ko-KR" sz="2400" smtClean="0">
                <a:solidFill>
                  <a:schemeClr val="tx1"/>
                </a:solidFill>
              </a:rPr>
              <a:t>(modifyPro.jsp)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deleteMember(String id, String passwd)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에 해당하는 레코드를 </a:t>
            </a:r>
            <a:r>
              <a:rPr lang="en-US" altLang="ko-KR" sz="2400" smtClean="0">
                <a:solidFill>
                  <a:schemeClr val="tx1"/>
                </a:solidFill>
              </a:rPr>
              <a:t>member </a:t>
            </a:r>
            <a:r>
              <a:rPr lang="ko-KR" altLang="en-US" sz="2400" smtClean="0">
                <a:solidFill>
                  <a:schemeClr val="tx1"/>
                </a:solidFill>
              </a:rPr>
              <a:t>테이블에서 삭제</a:t>
            </a:r>
            <a:r>
              <a:rPr lang="en-US" altLang="ko-KR" sz="2400" smtClean="0">
                <a:solidFill>
                  <a:schemeClr val="tx1"/>
                </a:solidFill>
              </a:rPr>
              <a:t>. </a:t>
            </a:r>
            <a:r>
              <a:rPr lang="ko-KR" altLang="en-US" sz="2400" smtClean="0">
                <a:solidFill>
                  <a:schemeClr val="tx1"/>
                </a:solidFill>
              </a:rPr>
              <a:t>회원 탈퇴 처리</a:t>
            </a:r>
            <a:r>
              <a:rPr lang="en-US" altLang="ko-KR" sz="2400" smtClean="0">
                <a:solidFill>
                  <a:schemeClr val="tx1"/>
                </a:solidFill>
              </a:rPr>
              <a:t>(deletePro.jsp)</a:t>
            </a:r>
            <a:r>
              <a:rPr lang="ko-KR" altLang="en-US" sz="2400" smtClean="0">
                <a:solidFill>
                  <a:schemeClr val="tx1"/>
                </a:solidFill>
              </a:rPr>
              <a:t>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6786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</a:t>
            </a:r>
            <a:r>
              <a:rPr lang="ko-KR" altLang="en-US" sz="3600" b="1" smtClean="0">
                <a:solidFill>
                  <a:srgbClr val="C00000"/>
                </a:solidFill>
              </a:rPr>
              <a:t> 처리빈</a:t>
            </a:r>
            <a:r>
              <a:rPr lang="en-US" altLang="ko-KR" sz="3600" b="1" smtClean="0">
                <a:solidFill>
                  <a:srgbClr val="C00000"/>
                </a:solidFill>
              </a:rPr>
              <a:t>(LogonDBBean.java)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시스템은 회원의 인증이 된 경우와 되지 않은 경우를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나누어서 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유무에 따라 제공</a:t>
            </a:r>
            <a:r>
              <a:rPr lang="en-US" altLang="ko-KR" sz="2800" smtClean="0">
                <a:solidFill>
                  <a:schemeClr val="tx1"/>
                </a:solidFill>
              </a:rPr>
              <a:t/>
            </a:r>
            <a:br>
              <a:rPr lang="en-US" altLang="ko-KR" sz="2800" smtClean="0">
                <a:solidFill>
                  <a:schemeClr val="tx1"/>
                </a:solidFill>
              </a:rPr>
            </a:br>
            <a:r>
              <a:rPr lang="ko-KR" altLang="en-US" sz="2800" smtClean="0">
                <a:solidFill>
                  <a:schemeClr val="tx1"/>
                </a:solidFill>
              </a:rPr>
              <a:t>되는 서비스가 다름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456" y="3532647"/>
            <a:ext cx="3600000" cy="30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1823497" y="612523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회원</a:t>
            </a:r>
            <a:r>
              <a:rPr lang="en-US" altLang="ko-KR" sz="2000" smtClean="0"/>
              <a:t> </a:t>
            </a:r>
            <a:r>
              <a:rPr lang="ko-KR" altLang="en-US" sz="2000" smtClean="0"/>
              <a:t>인증에 따른 영역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50" smtClean="0">
                <a:solidFill>
                  <a:schemeClr val="tx1"/>
                </a:solidFill>
              </a:rPr>
              <a:t>Ajax </a:t>
            </a:r>
            <a:r>
              <a:rPr lang="ko-KR" altLang="en-US" sz="3200" spc="-50" smtClean="0">
                <a:solidFill>
                  <a:schemeClr val="tx1"/>
                </a:solidFill>
              </a:rPr>
              <a:t>기반에서 </a:t>
            </a:r>
            <a:r>
              <a:rPr lang="en-US" altLang="ko-KR" sz="3200" spc="-50" smtClean="0">
                <a:solidFill>
                  <a:schemeClr val="tx1"/>
                </a:solidFill>
              </a:rPr>
              <a:t>JSP </a:t>
            </a:r>
            <a:r>
              <a:rPr lang="ko-KR" altLang="en-US" sz="3200" spc="-50" smtClean="0">
                <a:solidFill>
                  <a:schemeClr val="tx1"/>
                </a:solidFill>
              </a:rPr>
              <a:t>페이지</a:t>
            </a:r>
            <a:r>
              <a:rPr lang="en-US" altLang="ko-KR" sz="3200" spc="-50" smtClean="0">
                <a:solidFill>
                  <a:schemeClr val="tx1"/>
                </a:solidFill>
              </a:rPr>
              <a:t>, JS, CSS </a:t>
            </a:r>
            <a:r>
              <a:rPr lang="ko-KR" altLang="en-US" sz="3200" spc="-50" smtClean="0">
                <a:solidFill>
                  <a:schemeClr val="tx1"/>
                </a:solidFill>
              </a:rPr>
              <a:t>간의 관계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pc="-50" smtClean="0">
                <a:solidFill>
                  <a:schemeClr val="tx1"/>
                </a:solidFill>
              </a:rPr>
              <a:t>JSP </a:t>
            </a:r>
            <a:r>
              <a:rPr lang="ko-KR" altLang="en-US" sz="2800" spc="-50" smtClean="0">
                <a:solidFill>
                  <a:schemeClr val="tx1"/>
                </a:solidFill>
              </a:rPr>
              <a:t>페이지</a:t>
            </a:r>
            <a:r>
              <a:rPr lang="en-US" altLang="ko-KR" sz="2800" spc="-50" smtClean="0">
                <a:solidFill>
                  <a:schemeClr val="tx1"/>
                </a:solidFill>
              </a:rPr>
              <a:t>: </a:t>
            </a:r>
            <a:r>
              <a:rPr lang="ko-KR" altLang="en-US" sz="2800" spc="-50" smtClean="0">
                <a:solidFill>
                  <a:schemeClr val="tx1"/>
                </a:solidFill>
              </a:rPr>
              <a:t>화면의 내용 표시 및 </a:t>
            </a:r>
            <a:r>
              <a:rPr lang="en-US" altLang="ko-KR" sz="2800" spc="-50" smtClean="0">
                <a:solidFill>
                  <a:schemeClr val="tx1"/>
                </a:solidFill>
              </a:rPr>
              <a:t>DB </a:t>
            </a:r>
            <a:r>
              <a:rPr lang="ko-KR" altLang="en-US" sz="2800" spc="-50" smtClean="0">
                <a:solidFill>
                  <a:schemeClr val="tx1"/>
                </a:solidFill>
              </a:rPr>
              <a:t>연동을 위한 </a:t>
            </a:r>
            <a:r>
              <a:rPr lang="ko-KR" altLang="en-US" sz="2800" smtClean="0">
                <a:solidFill>
                  <a:schemeClr val="tx1"/>
                </a:solidFill>
              </a:rPr>
              <a:t>자바빈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JS(</a:t>
            </a:r>
            <a:r>
              <a:rPr lang="ko-KR" altLang="en-US" sz="2800" smtClean="0">
                <a:solidFill>
                  <a:schemeClr val="tx1"/>
                </a:solidFill>
              </a:rPr>
              <a:t>자바스크립트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ko-KR" altLang="en-US" sz="2800" smtClean="0">
                <a:solidFill>
                  <a:schemeClr val="tx1"/>
                </a:solidFill>
              </a:rPr>
              <a:t>파일</a:t>
            </a:r>
            <a:r>
              <a:rPr lang="en-US" altLang="ko-KR" sz="2800" smtClean="0">
                <a:solidFill>
                  <a:schemeClr val="tx1"/>
                </a:solidFill>
              </a:rPr>
              <a:t>: 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발생한 이벤트의 요구를 받아 웹 서버에 요청을 하는 작업 수행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CSS(</a:t>
            </a:r>
            <a:r>
              <a:rPr lang="ko-KR" altLang="en-US" sz="2800" smtClean="0">
                <a:solidFill>
                  <a:schemeClr val="tx1"/>
                </a:solidFill>
              </a:rPr>
              <a:t>스타일시트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ko-KR" altLang="en-US" sz="2800" smtClean="0">
                <a:solidFill>
                  <a:schemeClr val="tx1"/>
                </a:solidFill>
              </a:rPr>
              <a:t>파일</a:t>
            </a:r>
            <a:r>
              <a:rPr lang="en-US" altLang="ko-KR" sz="2800" smtClean="0">
                <a:solidFill>
                  <a:schemeClr val="tx1"/>
                </a:solidFill>
              </a:rPr>
              <a:t>: 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사용할 스타일을 정의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50" smtClean="0">
                <a:solidFill>
                  <a:schemeClr val="tx1"/>
                </a:solidFill>
              </a:rPr>
              <a:t>Ajax </a:t>
            </a:r>
            <a:r>
              <a:rPr lang="ko-KR" altLang="en-US" sz="3200" spc="-50" smtClean="0">
                <a:solidFill>
                  <a:schemeClr val="tx1"/>
                </a:solidFill>
              </a:rPr>
              <a:t>기반에서 </a:t>
            </a:r>
            <a:r>
              <a:rPr lang="en-US" altLang="ko-KR" sz="3200" spc="-50" smtClean="0">
                <a:solidFill>
                  <a:schemeClr val="tx1"/>
                </a:solidFill>
              </a:rPr>
              <a:t>JSP </a:t>
            </a:r>
            <a:r>
              <a:rPr lang="ko-KR" altLang="en-US" sz="3200" spc="-50" smtClean="0">
                <a:solidFill>
                  <a:schemeClr val="tx1"/>
                </a:solidFill>
              </a:rPr>
              <a:t>페이지</a:t>
            </a:r>
            <a:r>
              <a:rPr lang="en-US" altLang="ko-KR" sz="3200" spc="-50" smtClean="0">
                <a:solidFill>
                  <a:schemeClr val="tx1"/>
                </a:solidFill>
              </a:rPr>
              <a:t>, JS, CSS </a:t>
            </a:r>
            <a:r>
              <a:rPr lang="ko-KR" altLang="en-US" sz="3200" spc="-50" smtClean="0">
                <a:solidFill>
                  <a:schemeClr val="tx1"/>
                </a:solidFill>
              </a:rPr>
              <a:t>간의 관계</a:t>
            </a: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195" y="3356992"/>
            <a:ext cx="5040000" cy="27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754163" y="6182384"/>
            <a:ext cx="5628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Ajax </a:t>
            </a:r>
            <a:r>
              <a:rPr lang="ko-KR" altLang="en-US" sz="2000" smtClean="0"/>
              <a:t>기반에서 </a:t>
            </a:r>
            <a:r>
              <a:rPr lang="en-US" altLang="ko-KR" sz="2000" smtClean="0"/>
              <a:t>JSP </a:t>
            </a:r>
            <a:r>
              <a:rPr lang="ko-KR" altLang="en-US" sz="2000" smtClean="0"/>
              <a:t>페이지</a:t>
            </a:r>
            <a:r>
              <a:rPr lang="en-US" altLang="ko-KR" sz="2000" smtClean="0"/>
              <a:t>, JS, CSS </a:t>
            </a:r>
            <a:r>
              <a:rPr lang="ko-KR" altLang="en-US" sz="2000" smtClean="0"/>
              <a:t>간의 관계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223178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관리 시스템의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71520" y="3717032"/>
            <a:ext cx="5525872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관리 자바빈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520" y="372077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115616" y="54822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처리빈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(LogonDBBean.java)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15616" y="450912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데이터 저장빈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(LogonDataBean.java)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520" y="2420888"/>
            <a:ext cx="67329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관리 필요 테이블 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1520" y="2424632"/>
            <a:ext cx="720000" cy="847710"/>
            <a:chOff x="2843888" y="205026"/>
            <a:chExt cx="720000" cy="847710"/>
          </a:xfrm>
        </p:grpSpPr>
        <p:pic>
          <p:nvPicPr>
            <p:cNvPr id="22" name="그림 21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시스템의 메인화면으로 인증되지 않은 사용자 부분과 인증된 사용자 부분을 제공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실제적으로 사용자 인증에 관한 부분은 </a:t>
            </a:r>
            <a:r>
              <a:rPr lang="en-US" altLang="ko-KR" sz="2800" smtClean="0">
                <a:solidFill>
                  <a:schemeClr val="tx1"/>
                </a:solidFill>
              </a:rPr>
              <a:t>loginForm.jsp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제공하며</a:t>
            </a:r>
            <a:r>
              <a:rPr lang="en-US" altLang="ko-KR" sz="2800" smtClean="0">
                <a:solidFill>
                  <a:schemeClr val="tx1"/>
                </a:solidFill>
              </a:rPr>
              <a:t>, main.jsp</a:t>
            </a:r>
            <a:r>
              <a:rPr lang="ko-KR" altLang="en-US" sz="2800" smtClean="0">
                <a:solidFill>
                  <a:schemeClr val="tx1"/>
                </a:solidFill>
              </a:rPr>
              <a:t>는 </a:t>
            </a:r>
            <a:r>
              <a:rPr lang="en-US" altLang="ko-KR" sz="2800" smtClean="0">
                <a:solidFill>
                  <a:schemeClr val="tx1"/>
                </a:solidFill>
              </a:rPr>
              <a:t>loginForm.jsp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표시할 영역을 제공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main.jsp </a:t>
            </a:r>
            <a:r>
              <a:rPr lang="ko-KR" altLang="en-US" sz="3200" smtClean="0">
                <a:solidFill>
                  <a:schemeClr val="tx1"/>
                </a:solidFill>
              </a:rPr>
              <a:t>페이지의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인증되지 않은 사용자 영역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사용자 인증을 위한 정보를 입력하는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로그인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부분과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회원 가입</a:t>
            </a:r>
            <a:r>
              <a:rPr lang="en-US" altLang="ko-KR" sz="2800" smtClean="0">
                <a:solidFill>
                  <a:schemeClr val="tx1"/>
                </a:solidFill>
              </a:rPr>
              <a:t>]</a:t>
            </a:r>
            <a:r>
              <a:rPr lang="ko-KR" altLang="en-US" sz="2800" smtClean="0">
                <a:solidFill>
                  <a:schemeClr val="tx1"/>
                </a:solidFill>
              </a:rPr>
              <a:t>으로 연결되는 버튼을 제공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인증된 사용자 영역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인증을 해제하는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로그아웃</a:t>
            </a:r>
            <a:r>
              <a:rPr lang="en-US" altLang="ko-KR" sz="2800" smtClean="0">
                <a:solidFill>
                  <a:schemeClr val="tx1"/>
                </a:solidFill>
              </a:rPr>
              <a:t>]</a:t>
            </a:r>
            <a:r>
              <a:rPr lang="ko-KR" altLang="en-US" sz="2800" smtClean="0">
                <a:solidFill>
                  <a:schemeClr val="tx1"/>
                </a:solidFill>
              </a:rPr>
              <a:t>과 연결된 버튼을 제공하며 회원의 정보를 수정할 수 있는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회원정보수정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부분을 제공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main.jsp </a:t>
            </a:r>
            <a:r>
              <a:rPr lang="ko-KR" altLang="en-US" sz="3200" smtClean="0">
                <a:solidFill>
                  <a:schemeClr val="tx1"/>
                </a:solidFill>
              </a:rPr>
              <a:t>페이지의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719" y="2814836"/>
            <a:ext cx="6120000" cy="332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966836" y="6182384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main.jsp </a:t>
            </a:r>
            <a:r>
              <a:rPr lang="ko-KR" altLang="en-US" sz="2000" smtClean="0"/>
              <a:t>페이지의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main.jsp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시작 페이지로 메인 화면을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pc="-30" smtClean="0">
                <a:solidFill>
                  <a:schemeClr val="tx1"/>
                </a:solidFill>
              </a:rPr>
              <a:t>main_auth </a:t>
            </a:r>
            <a:r>
              <a:rPr lang="ko-KR" altLang="en-US" sz="2400" spc="-30" smtClean="0">
                <a:solidFill>
                  <a:schemeClr val="tx1"/>
                </a:solidFill>
              </a:rPr>
              <a:t>영역에 회원 가입</a:t>
            </a:r>
            <a:r>
              <a:rPr lang="en-US" altLang="ko-KR" sz="2400" spc="-30" smtClean="0">
                <a:solidFill>
                  <a:schemeClr val="tx1"/>
                </a:solidFill>
              </a:rPr>
              <a:t>, </a:t>
            </a:r>
            <a:r>
              <a:rPr lang="ko-KR" altLang="en-US" sz="2400" spc="-30" smtClean="0">
                <a:solidFill>
                  <a:schemeClr val="tx1"/>
                </a:solidFill>
              </a:rPr>
              <a:t>회원 인증</a:t>
            </a:r>
            <a:r>
              <a:rPr lang="en-US" altLang="ko-KR" sz="2400" spc="-30" smtClean="0">
                <a:solidFill>
                  <a:schemeClr val="tx1"/>
                </a:solidFill>
              </a:rPr>
              <a:t>, </a:t>
            </a:r>
            <a:r>
              <a:rPr lang="ko-KR" altLang="en-US" sz="2400" spc="-30" smtClean="0">
                <a:solidFill>
                  <a:schemeClr val="tx1"/>
                </a:solidFill>
              </a:rPr>
              <a:t>회원정보수정</a:t>
            </a:r>
            <a:r>
              <a:rPr lang="ko-KR" altLang="en-US" sz="2400" smtClean="0">
                <a:solidFill>
                  <a:schemeClr val="tx1"/>
                </a:solidFill>
              </a:rPr>
              <a:t> 등의 작업을 실행해서 표시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pc="-50" smtClean="0">
                <a:solidFill>
                  <a:schemeClr val="tx1"/>
                </a:solidFill>
              </a:rPr>
              <a:t>인증되지 않은 사용자 영역과 인증된 사용자 영역 제공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인증되지 않은 사용자 영역 </a:t>
            </a:r>
            <a:r>
              <a:rPr lang="en-US" altLang="ko-KR" sz="2400" smtClean="0">
                <a:solidFill>
                  <a:schemeClr val="tx1"/>
                </a:solidFill>
              </a:rPr>
              <a:t>: 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부분과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회원 가입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제공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인증된 사용자 영역</a:t>
            </a:r>
            <a:r>
              <a:rPr lang="en-US" altLang="ko-KR" sz="2400" smtClean="0">
                <a:solidFill>
                  <a:schemeClr val="tx1"/>
                </a:solidFill>
              </a:rPr>
              <a:t>: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회원정보수정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제공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login.js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loginForm.jsp</a:t>
            </a:r>
            <a:r>
              <a:rPr lang="ko-KR" altLang="en-US" sz="2400" smtClean="0">
                <a:solidFill>
                  <a:schemeClr val="tx1"/>
                </a:solidFill>
              </a:rPr>
              <a:t>에서 사용하는 자바스크립트 파일로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 가입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회원정보수정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사용자의 요청을 서버로 전달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style.css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스타일시트 파일로 웹 페이지 글꼴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배경색 등의 스타일을 지정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메인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메인 페이지에서 </a:t>
            </a: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회원가입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버튼을 누르면 동작되는 부분으로 회원 가입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회원 가입처리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아이디 중복 확인 부분으로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가입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가입의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메인 페이지의 </a:t>
            </a:r>
            <a:r>
              <a:rPr lang="en-US" altLang="ko-KR" sz="2800" smtClean="0">
                <a:solidFill>
                  <a:schemeClr val="tx1"/>
                </a:solidFill>
              </a:rPr>
              <a:t>main_auth </a:t>
            </a:r>
            <a:r>
              <a:rPr lang="ko-KR" altLang="en-US" sz="2800" smtClean="0">
                <a:solidFill>
                  <a:schemeClr val="tx1"/>
                </a:solidFill>
              </a:rPr>
              <a:t>영역에 표시된 </a:t>
            </a:r>
            <a:r>
              <a:rPr lang="en-US" altLang="ko-KR" sz="2800" smtClean="0">
                <a:solidFill>
                  <a:schemeClr val="tx1"/>
                </a:solidFill>
              </a:rPr>
              <a:t>loginForm.jsp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페이지의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회원 가입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 회원 가입 폼인 </a:t>
            </a:r>
            <a:r>
              <a:rPr lang="en-US" altLang="ko-KR" sz="2800" smtClean="0">
                <a:solidFill>
                  <a:schemeClr val="tx1"/>
                </a:solidFill>
              </a:rPr>
              <a:t>registerForm.jsp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</a:t>
            </a:r>
            <a:r>
              <a:rPr lang="en-US" altLang="ko-KR" sz="2800" smtClean="0">
                <a:solidFill>
                  <a:schemeClr val="tx1"/>
                </a:solidFill>
              </a:rPr>
              <a:t>main.jsp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en-US" altLang="ko-KR" sz="2800" smtClean="0">
                <a:solidFill>
                  <a:schemeClr val="tx1"/>
                </a:solidFill>
              </a:rPr>
              <a:t>main_auth </a:t>
            </a:r>
            <a:r>
              <a:rPr lang="ko-KR" altLang="en-US" sz="2800" smtClean="0">
                <a:solidFill>
                  <a:schemeClr val="tx1"/>
                </a:solidFill>
              </a:rPr>
              <a:t>영역에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가입 폼에 가입 정보를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가입하기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pc="-80" smtClean="0">
                <a:solidFill>
                  <a:schemeClr val="tx1"/>
                </a:solidFill>
              </a:rPr>
              <a:t>버튼을 누르면 </a:t>
            </a:r>
            <a:r>
              <a:rPr lang="en-US" altLang="ko-KR" sz="2800" spc="-80" smtClean="0">
                <a:solidFill>
                  <a:schemeClr val="tx1"/>
                </a:solidFill>
              </a:rPr>
              <a:t>registerPro.jsp</a:t>
            </a:r>
            <a:r>
              <a:rPr lang="ko-KR" altLang="en-US" sz="2800" spc="-80" smtClean="0">
                <a:solidFill>
                  <a:schemeClr val="tx1"/>
                </a:solidFill>
              </a:rPr>
              <a:t>가 회원 가입을 처리</a:t>
            </a:r>
            <a:endParaRPr lang="en-US" altLang="ko-KR" sz="28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endParaRPr lang="en-US" altLang="ko-KR" sz="1000" spc="-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chemeClr val="accent6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가입 폼의 </a:t>
            </a:r>
            <a:r>
              <a:rPr lang="en-US" altLang="ko-KR" sz="2800" smtClean="0">
                <a:solidFill>
                  <a:schemeClr val="tx1"/>
                </a:solidFill>
              </a:rPr>
              <a:t>[ID</a:t>
            </a:r>
            <a:r>
              <a:rPr lang="ko-KR" altLang="en-US" sz="2800" smtClean="0">
                <a:solidFill>
                  <a:schemeClr val="tx1"/>
                </a:solidFill>
              </a:rPr>
              <a:t>중복확인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 </a:t>
            </a:r>
            <a:r>
              <a:rPr lang="en-US" altLang="ko-KR" sz="2800" smtClean="0">
                <a:solidFill>
                  <a:schemeClr val="tx1"/>
                </a:solidFill>
              </a:rPr>
              <a:t>confirmId.jsp</a:t>
            </a:r>
            <a:r>
              <a:rPr lang="ko-KR" altLang="en-US" sz="2800" smtClean="0">
                <a:solidFill>
                  <a:schemeClr val="tx1"/>
                </a:solidFill>
              </a:rPr>
              <a:t>에서 아이디 중복 확인을 처리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가입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가입의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가입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3453" y="2565344"/>
            <a:ext cx="4764913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95536" y="6125234"/>
            <a:ext cx="4916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회원 관리 시스템 중 회원 가입의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registerForm.jsp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가입 폼으로 가입 정보를 입력하는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registerPro.jsp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입력된 회원 정보를 넘겨받아 회원 가입을 처리하는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가입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confirmId.jsp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가입 시 중복 아이디를 체크하는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register.js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가입에서 사용하는 자바스크립트 파일로 </a:t>
            </a:r>
            <a:r>
              <a:rPr lang="en-US" altLang="ko-KR" sz="2400" smtClean="0">
                <a:solidFill>
                  <a:schemeClr val="tx1"/>
                </a:solidFill>
              </a:rPr>
              <a:t>[ID</a:t>
            </a:r>
            <a:r>
              <a:rPr lang="ko-KR" altLang="en-US" sz="2400" smtClean="0">
                <a:solidFill>
                  <a:schemeClr val="tx1"/>
                </a:solidFill>
              </a:rPr>
              <a:t>중복확인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가입하기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사용자의 요청을 서버로 전달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가입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537367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관리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 가입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메인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 인증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15616" y="48332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회원 정보 수정 및 탈퇴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30" smtClean="0">
                <a:solidFill>
                  <a:schemeClr val="tx1"/>
                </a:solidFill>
              </a:rPr>
              <a:t>메인 페이지에서 아이디와 비밀번호를 입력</a:t>
            </a:r>
            <a:r>
              <a:rPr lang="ko-KR" altLang="en-US" sz="3200" smtClean="0">
                <a:solidFill>
                  <a:schemeClr val="tx1"/>
                </a:solidFill>
              </a:rPr>
              <a:t> 후 </a:t>
            </a:r>
            <a:r>
              <a:rPr lang="en-US" altLang="ko-KR" sz="3200" smtClean="0">
                <a:solidFill>
                  <a:schemeClr val="tx1"/>
                </a:solidFill>
              </a:rPr>
              <a:t>[</a:t>
            </a:r>
            <a:r>
              <a:rPr lang="ko-KR" altLang="en-US" sz="3200" smtClean="0">
                <a:solidFill>
                  <a:schemeClr val="tx1"/>
                </a:solidFill>
              </a:rPr>
              <a:t>로그인</a:t>
            </a:r>
            <a:r>
              <a:rPr lang="en-US" altLang="ko-KR" sz="3200" smtClean="0">
                <a:solidFill>
                  <a:schemeClr val="tx1"/>
                </a:solidFill>
              </a:rPr>
              <a:t>] </a:t>
            </a:r>
            <a:r>
              <a:rPr lang="ko-KR" altLang="en-US" sz="3200" smtClean="0">
                <a:solidFill>
                  <a:schemeClr val="tx1"/>
                </a:solidFill>
              </a:rPr>
              <a:t>버튼을 누르면 동작되는 부분으로 로그인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로그인 처리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로그아웃으로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인증된 회원의 로그아웃 처리와 회원 정보수정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탈퇴의 메인 화면으로 연결도 제공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인증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 중 회원 인증의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메인 페이지의 </a:t>
            </a:r>
            <a:r>
              <a:rPr lang="en-US" altLang="ko-KR" sz="2800" smtClean="0">
                <a:solidFill>
                  <a:schemeClr val="tx1"/>
                </a:solidFill>
              </a:rPr>
              <a:t>main_auth </a:t>
            </a:r>
            <a:r>
              <a:rPr lang="ko-KR" altLang="en-US" sz="2800" smtClean="0">
                <a:solidFill>
                  <a:schemeClr val="tx1"/>
                </a:solidFill>
              </a:rPr>
              <a:t>영역에 표시된 회원인증 폼인 </a:t>
            </a:r>
            <a:r>
              <a:rPr lang="en-US" altLang="ko-KR" sz="2800" smtClean="0">
                <a:solidFill>
                  <a:schemeClr val="tx1"/>
                </a:solidFill>
              </a:rPr>
              <a:t>loginForm.jsp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 아이디와 비밀번호를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로그인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</a:t>
            </a:r>
            <a:r>
              <a:rPr lang="en-US" altLang="ko-KR" sz="2800" smtClean="0">
                <a:solidFill>
                  <a:schemeClr val="tx1"/>
                </a:solidFill>
              </a:rPr>
              <a:t>, loginPro.jsp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회원 인증을 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인증에 성공하면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로그아웃</a:t>
            </a:r>
            <a:r>
              <a:rPr lang="en-US" altLang="ko-KR" sz="2800" smtClean="0">
                <a:solidFill>
                  <a:schemeClr val="tx1"/>
                </a:solidFill>
              </a:rPr>
              <a:t>], [</a:t>
            </a:r>
            <a:r>
              <a:rPr lang="ko-KR" altLang="en-US" sz="2800" smtClean="0">
                <a:solidFill>
                  <a:schemeClr val="tx1"/>
                </a:solidFill>
              </a:rPr>
              <a:t>회원정보변경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버튼이 표시되며</a:t>
            </a:r>
            <a:r>
              <a:rPr lang="en-US" altLang="ko-KR" sz="2800" smtClean="0">
                <a:solidFill>
                  <a:schemeClr val="tx1"/>
                </a:solidFill>
              </a:rPr>
              <a:t>, [</a:t>
            </a:r>
            <a:r>
              <a:rPr lang="ko-KR" altLang="en-US" sz="2800" smtClean="0">
                <a:solidFill>
                  <a:schemeClr val="tx1"/>
                </a:solidFill>
              </a:rPr>
              <a:t>로그아웃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 로그아웃을 처리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인증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관리 시스템 중 회원 인증의 구조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인증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2708920"/>
            <a:ext cx="4320000" cy="384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0654" y="6125234"/>
            <a:ext cx="5006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회원 관리 시스템 중 회원 인증의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loginForm.jsp</a:t>
            </a: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인증 폼으로 아이디와 비밀번호를 입력하는 페이지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8096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인증되지 않은 사용자 영역 </a:t>
            </a:r>
            <a:r>
              <a:rPr lang="en-US" altLang="ko-KR" sz="2400" smtClean="0">
                <a:solidFill>
                  <a:schemeClr val="tx1"/>
                </a:solidFill>
              </a:rPr>
              <a:t>:  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 가입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제공 </a:t>
            </a:r>
          </a:p>
          <a:p>
            <a:pPr marL="8096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인증된 사용자 영역 </a:t>
            </a:r>
            <a:r>
              <a:rPr lang="en-US" altLang="ko-KR" sz="2400" smtClean="0">
                <a:solidFill>
                  <a:schemeClr val="tx1"/>
                </a:solidFill>
              </a:rPr>
              <a:t>: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회원정보변경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4" indent="-266700" fontAlgn="base">
              <a:buClr>
                <a:srgbClr val="0070C0"/>
              </a:buClr>
              <a:buSzPct val="3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인증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loginPro.jsp</a:t>
            </a: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입력된 아이디와 비밀번호를 넘겨받아 회원 인증을 처리하는 페이지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logout.jsp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인증된 사용자의 로그아웃을 처리하는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login.js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인증에서 사용하는 자바스크립트 파일로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로그인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 가입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로그아웃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회원정보변경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사용자의 요청을 서버로 전달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910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인증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정보 수정</a:t>
            </a:r>
            <a:r>
              <a:rPr lang="en-US" altLang="ko-KR" sz="3200" smtClean="0">
                <a:solidFill>
                  <a:schemeClr val="tx1"/>
                </a:solidFill>
              </a:rPr>
              <a:t>/</a:t>
            </a:r>
            <a:r>
              <a:rPr lang="ko-KR" altLang="en-US" sz="3200" smtClean="0">
                <a:solidFill>
                  <a:schemeClr val="tx1"/>
                </a:solidFill>
              </a:rPr>
              <a:t>탈퇴 메인 화면에서 비밀번</a:t>
            </a:r>
            <a:r>
              <a:rPr lang="ko-KR" altLang="en-US" sz="3200" spc="-50" smtClean="0">
                <a:solidFill>
                  <a:schemeClr val="tx1"/>
                </a:solidFill>
              </a:rPr>
              <a:t>호를 입력 후 </a:t>
            </a:r>
            <a:r>
              <a:rPr lang="en-US" altLang="ko-KR" sz="3200" spc="-50" smtClean="0">
                <a:solidFill>
                  <a:schemeClr val="tx1"/>
                </a:solidFill>
              </a:rPr>
              <a:t>[</a:t>
            </a:r>
            <a:r>
              <a:rPr lang="ko-KR" altLang="en-US" sz="3200" spc="-50" smtClean="0">
                <a:solidFill>
                  <a:schemeClr val="tx1"/>
                </a:solidFill>
              </a:rPr>
              <a:t>정보수정</a:t>
            </a:r>
            <a:r>
              <a:rPr lang="en-US" altLang="ko-KR" sz="3200" spc="-50" smtClean="0">
                <a:solidFill>
                  <a:schemeClr val="tx1"/>
                </a:solidFill>
              </a:rPr>
              <a:t>] </a:t>
            </a:r>
            <a:r>
              <a:rPr lang="ko-KR" altLang="en-US" sz="3200" spc="-50" smtClean="0">
                <a:solidFill>
                  <a:schemeClr val="tx1"/>
                </a:solidFill>
              </a:rPr>
              <a:t>버튼을 누르면 표시</a:t>
            </a:r>
            <a:endParaRPr lang="en-US" altLang="ko-KR" sz="3200" spc="-5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정보 수정 폼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회원 정보 수정 처리로 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정보 수정의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정보 수정</a:t>
            </a:r>
            <a:r>
              <a:rPr lang="en-US" altLang="ko-KR" sz="2800" smtClean="0">
                <a:solidFill>
                  <a:schemeClr val="tx1"/>
                </a:solidFill>
              </a:rPr>
              <a:t>/</a:t>
            </a:r>
            <a:r>
              <a:rPr lang="ko-KR" altLang="en-US" sz="2800" smtClean="0">
                <a:solidFill>
                  <a:schemeClr val="tx1"/>
                </a:solidFill>
              </a:rPr>
              <a:t>탈퇴 메인 화면인 </a:t>
            </a:r>
            <a:r>
              <a:rPr lang="en-US" altLang="ko-KR" sz="2800" smtClean="0">
                <a:solidFill>
                  <a:schemeClr val="tx1"/>
                </a:solidFill>
              </a:rPr>
              <a:t>modify.jsp </a:t>
            </a:r>
            <a:r>
              <a:rPr lang="ko-KR" altLang="en-US" sz="2800" smtClean="0">
                <a:solidFill>
                  <a:schemeClr val="tx1"/>
                </a:solidFill>
              </a:rPr>
              <a:t>페이지는 비밀번호를 입력하는 입력란과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정보 수정</a:t>
            </a:r>
            <a:r>
              <a:rPr lang="en-US" altLang="ko-KR" sz="2800" smtClean="0">
                <a:solidFill>
                  <a:schemeClr val="tx1"/>
                </a:solidFill>
              </a:rPr>
              <a:t>], [</a:t>
            </a:r>
            <a:r>
              <a:rPr lang="ko-KR" altLang="en-US" sz="2800" smtClean="0">
                <a:solidFill>
                  <a:schemeClr val="tx1"/>
                </a:solidFill>
              </a:rPr>
              <a:t>탈퇴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제공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비밀번호를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정보수정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</a:t>
            </a:r>
            <a:r>
              <a:rPr lang="en-US" altLang="ko-KR" sz="2800" smtClean="0">
                <a:solidFill>
                  <a:schemeClr val="tx1"/>
                </a:solidFill>
              </a:rPr>
              <a:t>, modifyForm.jsp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 기존의 회원 가입 정보와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수정</a:t>
            </a:r>
            <a:r>
              <a:rPr lang="en-US" altLang="ko-KR" sz="2800" smtClean="0">
                <a:solidFill>
                  <a:schemeClr val="tx1"/>
                </a:solidFill>
              </a:rPr>
              <a:t>], [</a:t>
            </a:r>
            <a:r>
              <a:rPr lang="ko-KR" altLang="en-US" sz="2800" smtClean="0">
                <a:solidFill>
                  <a:schemeClr val="tx1"/>
                </a:solidFill>
              </a:rPr>
              <a:t>취소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버튼이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정보를 수정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수정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클릭하면 </a:t>
            </a:r>
            <a:r>
              <a:rPr lang="en-US" altLang="ko-KR" sz="2800" smtClean="0">
                <a:solidFill>
                  <a:schemeClr val="tx1"/>
                </a:solidFill>
              </a:rPr>
              <a:t>modifyPro.jsp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회원 정보 수정을 처리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정보 수정의 구조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6456" y="2708920"/>
            <a:ext cx="4140000" cy="384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1486153" y="5805264"/>
            <a:ext cx="29418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/>
              <a:t>회원 관리 시스템 중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회원 정보</a:t>
            </a:r>
            <a:r>
              <a:rPr lang="en-US" altLang="ko-KR" sz="2000" smtClean="0"/>
              <a:t> </a:t>
            </a:r>
            <a:r>
              <a:rPr lang="ko-KR" altLang="en-US" sz="2000" smtClean="0"/>
              <a:t>수정의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탈퇴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회원 정보 수정</a:t>
            </a:r>
            <a:r>
              <a:rPr lang="en-US" altLang="ko-KR" sz="2800" smtClean="0">
                <a:solidFill>
                  <a:schemeClr val="tx1"/>
                </a:solidFill>
              </a:rPr>
              <a:t>/</a:t>
            </a:r>
            <a:r>
              <a:rPr lang="ko-KR" altLang="en-US" sz="2800" smtClean="0">
                <a:solidFill>
                  <a:schemeClr val="tx1"/>
                </a:solidFill>
              </a:rPr>
              <a:t>탈퇴 메인 화면인 </a:t>
            </a:r>
            <a:r>
              <a:rPr lang="en-US" altLang="ko-KR" sz="2800" smtClean="0">
                <a:solidFill>
                  <a:schemeClr val="tx1"/>
                </a:solidFill>
              </a:rPr>
              <a:t>modify.jsp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비밀번호를 입력 후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탈퇴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버튼을 누르면</a:t>
            </a:r>
            <a:r>
              <a:rPr lang="en-US" altLang="ko-KR" sz="2800" smtClean="0">
                <a:solidFill>
                  <a:schemeClr val="tx1"/>
                </a:solidFill>
              </a:rPr>
              <a:t>, deletePro.jsp </a:t>
            </a:r>
            <a:r>
              <a:rPr lang="ko-KR" altLang="en-US" sz="2800" smtClean="0">
                <a:solidFill>
                  <a:schemeClr val="tx1"/>
                </a:solidFill>
              </a:rPr>
              <a:t>페이지가 회원 탈퇴를 처리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회원 탈퇴 구조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9555" y="2161431"/>
            <a:ext cx="4156901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95538" y="6125234"/>
            <a:ext cx="4916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/>
              <a:t>회원 관리 시스템 중 회원 탈퇴의 구조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회원 관리 시스템의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12380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/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 관리 시스템의 기본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99792" y="6125234"/>
            <a:ext cx="3967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회원</a:t>
            </a:r>
            <a:r>
              <a:rPr lang="en-US" altLang="ko-KR" sz="2000" smtClean="0"/>
              <a:t> </a:t>
            </a:r>
            <a:r>
              <a:rPr lang="ko-KR" altLang="en-US" sz="2000" smtClean="0"/>
              <a:t>관리 시스템의 기본 구조</a:t>
            </a:r>
            <a:endParaRPr lang="ko-KR" altLang="en-US" sz="20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4311" y="2281595"/>
            <a:ext cx="4680000" cy="381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modify.jsp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정보 수정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탈퇴 메인 화면으로 비밀번호 입력란</a:t>
            </a:r>
            <a:r>
              <a:rPr lang="en-US" altLang="ko-KR" sz="2400" smtClean="0">
                <a:solidFill>
                  <a:schemeClr val="tx1"/>
                </a:solidFill>
              </a:rPr>
              <a:t>, [</a:t>
            </a:r>
            <a:r>
              <a:rPr lang="ko-KR" altLang="en-US" sz="2400" smtClean="0">
                <a:solidFill>
                  <a:schemeClr val="tx1"/>
                </a:solidFill>
              </a:rPr>
              <a:t>정보 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탈퇴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  <a:r>
              <a:rPr lang="ko-KR" altLang="en-US" sz="2400" smtClean="0">
                <a:solidFill>
                  <a:schemeClr val="tx1"/>
                </a:solidFill>
              </a:rPr>
              <a:t>제공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memberCheck.jsp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입력받은 비밀번호를 사용해 사용자를 재인증하는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modifyForm.jsp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 정보 수정 폼으로 기존에 가입된 사용자 정보를 수정할 수 있도록 제공하는 페이지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페이지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modifyPro.jsp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회원정보 수정을 처리하는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deletePro.jsp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회원 탈퇴를 처리하는 페이지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modify.js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회원정보 수정에서 사용하는 자바스크립트 파일로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정보 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탈퇴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], [</a:t>
            </a:r>
            <a:r>
              <a:rPr lang="ko-KR" altLang="en-US" sz="2400" smtClean="0">
                <a:solidFill>
                  <a:schemeClr val="tx1"/>
                </a:solidFill>
              </a:rPr>
              <a:t>취소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 시 사용자의 요청을 서버로 전달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</a:t>
            </a:r>
            <a:r>
              <a:rPr lang="en-US" altLang="ko-KR" smtClean="0"/>
              <a:t>JSP</a:t>
            </a:r>
            <a:r>
              <a:rPr lang="ko-KR" altLang="en-US" smtClean="0"/>
              <a:t> 페이지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69168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745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정보</a:t>
            </a: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  <a:r>
              <a:rPr lang="ko-KR" altLang="en-US" sz="3600" b="1" smtClean="0">
                <a:solidFill>
                  <a:srgbClr val="C00000"/>
                </a:solidFill>
              </a:rPr>
              <a:t>및 탈퇴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회원 관리 시스템의 개요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12380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en-US" altLang="ko-KR" sz="3200" b="1" smtClean="0">
                <a:solidFill>
                  <a:schemeClr val="tx1"/>
                </a:solidFill>
              </a:rPr>
              <a:t>[</a:t>
            </a:r>
            <a:r>
              <a:rPr lang="ko-KR" altLang="en-US" sz="3200" b="1" smtClean="0">
                <a:solidFill>
                  <a:schemeClr val="tx1"/>
                </a:solidFill>
              </a:rPr>
              <a:t>회원가입</a:t>
            </a:r>
            <a:r>
              <a:rPr lang="en-US" altLang="ko-KR" sz="3200" b="1" smtClean="0">
                <a:solidFill>
                  <a:schemeClr val="tx1"/>
                </a:solidFill>
              </a:rPr>
              <a:t>]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사용자가 회원 가입을 하는 것을 제공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en-US" altLang="ko-KR" sz="3200" b="1" smtClean="0">
                <a:solidFill>
                  <a:schemeClr val="tx1"/>
                </a:solidFill>
              </a:rPr>
              <a:t>[</a:t>
            </a:r>
            <a:r>
              <a:rPr lang="ko-KR" altLang="en-US" sz="3200" b="1" smtClean="0">
                <a:solidFill>
                  <a:schemeClr val="tx1"/>
                </a:solidFill>
              </a:rPr>
              <a:t>회원인증</a:t>
            </a:r>
            <a:r>
              <a:rPr lang="en-US" altLang="ko-KR" sz="3200" b="1" smtClean="0">
                <a:solidFill>
                  <a:schemeClr val="tx1"/>
                </a:solidFill>
              </a:rPr>
              <a:t>]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가입된 회원이 그에 맞는 서비스를 받을 수 있도록 회원임을 확인하는 것을 제공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en-US" altLang="ko-KR" sz="3200" b="1" smtClean="0">
                <a:solidFill>
                  <a:schemeClr val="tx1"/>
                </a:solidFill>
              </a:rPr>
              <a:t>[</a:t>
            </a:r>
            <a:r>
              <a:rPr lang="ko-KR" altLang="en-US" sz="3200" b="1" smtClean="0">
                <a:solidFill>
                  <a:schemeClr val="tx1"/>
                </a:solidFill>
              </a:rPr>
              <a:t>회원정보수정</a:t>
            </a:r>
            <a:r>
              <a:rPr lang="en-US" altLang="ko-KR" sz="3200" b="1" smtClean="0">
                <a:solidFill>
                  <a:schemeClr val="tx1"/>
                </a:solidFill>
              </a:rPr>
              <a:t>]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가입된 회원의 정보가 변경되었을 때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이를 수정하는 것을 제공</a:t>
            </a:r>
            <a:r>
              <a:rPr lang="en-US" altLang="ko-KR" sz="3200" smtClean="0">
                <a:solidFill>
                  <a:schemeClr val="tx1"/>
                </a:solidFill>
              </a:rPr>
              <a:t>.</a:t>
            </a:r>
            <a:endParaRPr lang="ko-KR" altLang="en-US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"/>
            </a:pPr>
            <a:r>
              <a:rPr lang="en-US" altLang="ko-KR" sz="3200" b="1" smtClean="0">
                <a:solidFill>
                  <a:schemeClr val="tx1"/>
                </a:solidFill>
              </a:rPr>
              <a:t>[</a:t>
            </a:r>
            <a:r>
              <a:rPr lang="ko-KR" altLang="en-US" sz="3200" b="1" smtClean="0">
                <a:solidFill>
                  <a:schemeClr val="tx1"/>
                </a:solidFill>
              </a:rPr>
              <a:t>회원탈퇴</a:t>
            </a:r>
            <a:r>
              <a:rPr lang="en-US" altLang="ko-KR" sz="3200" b="1" smtClean="0">
                <a:solidFill>
                  <a:schemeClr val="tx1"/>
                </a:solidFill>
              </a:rPr>
              <a:t>]</a:t>
            </a:r>
            <a:r>
              <a:rPr lang="en-US" altLang="ko-KR" sz="3200" smtClean="0">
                <a:solidFill>
                  <a:schemeClr val="tx1"/>
                </a:solidFill>
              </a:rPr>
              <a:t>-</a:t>
            </a:r>
            <a:r>
              <a:rPr lang="ko-KR" altLang="en-US" sz="3200" smtClean="0">
                <a:solidFill>
                  <a:schemeClr val="tx1"/>
                </a:solidFill>
              </a:rPr>
              <a:t>회원이 서비스를 더 이상 사용하지 않는 것으로 회원정보 삭제를 제공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회원 관리 시스템의 기본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create table member(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id varchar(50) not null primary key,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passwd varchar(60) not null,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name varchar(10) not null,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reg_date datetime not null,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address varchar(100) not null,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  tel varchar(20) not null</a:t>
            </a:r>
          </a:p>
          <a:p>
            <a:pPr lvl="1" fontAlgn="base">
              <a:lnSpc>
                <a:spcPts val="3800"/>
              </a:lnSpc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);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필요 테이블 작성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13316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63115" y="1268760"/>
            <a:ext cx="5437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[member] </a:t>
            </a:r>
            <a:r>
              <a:rPr lang="ko-KR" altLang="en-US" sz="3600" b="1" smtClean="0">
                <a:solidFill>
                  <a:srgbClr val="C00000"/>
                </a:solidFill>
              </a:rPr>
              <a:t>테이블의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>
              <a:lnSpc>
                <a:spcPts val="4400"/>
              </a:lnSpc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pc="-150" smtClean="0">
                <a:solidFill>
                  <a:schemeClr val="tx1"/>
                </a:solidFill>
              </a:rPr>
              <a:t>필드 설명</a:t>
            </a:r>
            <a:endParaRPr lang="en-US" altLang="ko-KR" sz="3600" spc="-15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150" smtClean="0">
                <a:solidFill>
                  <a:schemeClr val="tx1"/>
                </a:solidFill>
              </a:rPr>
              <a:t>id : </a:t>
            </a:r>
            <a:r>
              <a:rPr lang="ko-KR" altLang="en-US" sz="3200" spc="-150" smtClean="0">
                <a:solidFill>
                  <a:schemeClr val="tx1"/>
                </a:solidFill>
              </a:rPr>
              <a:t>회원의 아이디를 저장하는 필드로 기본 키</a:t>
            </a:r>
            <a:endParaRPr lang="en-US" altLang="ko-KR" sz="3200" spc="-15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passwd : </a:t>
            </a:r>
            <a:r>
              <a:rPr lang="ko-KR" altLang="en-US" sz="3200" smtClean="0">
                <a:solidFill>
                  <a:schemeClr val="tx1"/>
                </a:solidFill>
              </a:rPr>
              <a:t>회원의 비밀번호를 저장하는 필드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name : </a:t>
            </a:r>
            <a:r>
              <a:rPr lang="ko-KR" altLang="en-US" sz="3200" smtClean="0">
                <a:solidFill>
                  <a:schemeClr val="tx1"/>
                </a:solidFill>
              </a:rPr>
              <a:t>회원의 이름을 저장하는 필드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reg_date : </a:t>
            </a:r>
            <a:r>
              <a:rPr lang="ko-KR" altLang="en-US" sz="3200" smtClean="0">
                <a:solidFill>
                  <a:schemeClr val="tx1"/>
                </a:solidFill>
              </a:rPr>
              <a:t>회원 가입 날짜를 저장하는 필드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address : </a:t>
            </a:r>
            <a:r>
              <a:rPr lang="ko-KR" altLang="en-US" sz="3200" smtClean="0">
                <a:solidFill>
                  <a:schemeClr val="tx1"/>
                </a:solidFill>
              </a:rPr>
              <a:t>회원의 주소를 저장하는 필드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>
              <a:lnSpc>
                <a:spcPts val="4400"/>
              </a:lnSpc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tel : </a:t>
            </a:r>
            <a:r>
              <a:rPr lang="ko-KR" altLang="en-US" sz="3200" smtClean="0">
                <a:solidFill>
                  <a:schemeClr val="tx1"/>
                </a:solidFill>
              </a:rPr>
              <a:t>회원의 전화번호를 저장하는 필드</a:t>
            </a:r>
            <a:endParaRPr lang="ko-KR" alt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필요 테이블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1331640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3115" y="1268760"/>
            <a:ext cx="5437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[member] </a:t>
            </a:r>
            <a:r>
              <a:rPr lang="ko-KR" altLang="en-US" sz="3600" b="1" smtClean="0">
                <a:solidFill>
                  <a:srgbClr val="C00000"/>
                </a:solidFill>
              </a:rPr>
              <a:t>테이블의 구조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780928"/>
            <a:ext cx="7200000" cy="322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527471" y="6125234"/>
            <a:ext cx="4312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JSP </a:t>
            </a:r>
            <a:r>
              <a:rPr lang="ko-KR" altLang="en-US" sz="2000" smtClean="0"/>
              <a:t>페이지</a:t>
            </a:r>
            <a:r>
              <a:rPr lang="en-US" altLang="ko-KR" sz="2000" smtClean="0"/>
              <a:t>, </a:t>
            </a:r>
            <a:r>
              <a:rPr lang="ko-KR" altLang="en-US" sz="2000" smtClean="0"/>
              <a:t>자바빈 및 </a:t>
            </a:r>
            <a:r>
              <a:rPr lang="en-US" altLang="ko-KR" sz="2000" smtClean="0"/>
              <a:t>DB</a:t>
            </a:r>
            <a:r>
              <a:rPr lang="ko-KR" altLang="en-US" sz="2000" smtClean="0"/>
              <a:t>의 관계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자바빈 및 </a:t>
            </a:r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의 관계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 </a:t>
            </a:r>
            <a:r>
              <a:rPr lang="en-US" altLang="ko-KR" sz="2800" smtClean="0">
                <a:solidFill>
                  <a:schemeClr val="tx1"/>
                </a:solidFill>
              </a:rPr>
              <a:t>- </a:t>
            </a:r>
            <a:r>
              <a:rPr lang="ko-KR" altLang="en-US" sz="2800" smtClean="0">
                <a:solidFill>
                  <a:schemeClr val="tx1"/>
                </a:solidFill>
              </a:rPr>
              <a:t>화면에 내용 표시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JS(</a:t>
            </a:r>
            <a:r>
              <a:rPr lang="ko-KR" altLang="en-US" sz="2800" smtClean="0">
                <a:solidFill>
                  <a:schemeClr val="tx1"/>
                </a:solidFill>
              </a:rPr>
              <a:t>자바스크립트</a:t>
            </a:r>
            <a:r>
              <a:rPr lang="en-US" altLang="ko-KR" sz="2800" smtClean="0">
                <a:solidFill>
                  <a:schemeClr val="tx1"/>
                </a:solidFill>
              </a:rPr>
              <a:t>) - </a:t>
            </a:r>
            <a:r>
              <a:rPr lang="ko-KR" altLang="en-US" sz="2800" smtClean="0">
                <a:solidFill>
                  <a:schemeClr val="tx1"/>
                </a:solidFill>
              </a:rPr>
              <a:t>서버에 요청 작업 처리 및 응답된 결과 처리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ko-KR" altLang="en-US" sz="2800" smtClean="0">
                <a:solidFill>
                  <a:schemeClr val="tx1"/>
                </a:solidFill>
              </a:rPr>
              <a:t>데이터 저장빈 </a:t>
            </a:r>
            <a:r>
              <a:rPr lang="en-US" altLang="ko-KR" sz="2800" smtClean="0">
                <a:solidFill>
                  <a:schemeClr val="tx1"/>
                </a:solidFill>
              </a:rPr>
              <a:t>- </a:t>
            </a:r>
            <a:r>
              <a:rPr lang="ko-KR" altLang="en-US" sz="2800" smtClean="0">
                <a:solidFill>
                  <a:schemeClr val="tx1"/>
                </a:solidFill>
              </a:rPr>
              <a:t>데이터를 객체로 관리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처리빈 </a:t>
            </a:r>
            <a:r>
              <a:rPr lang="en-US" altLang="ko-KR" sz="2800" smtClean="0">
                <a:solidFill>
                  <a:schemeClr val="tx1"/>
                </a:solidFill>
              </a:rPr>
              <a:t>- DB</a:t>
            </a:r>
            <a:r>
              <a:rPr lang="ko-KR" altLang="en-US" sz="2800" smtClean="0">
                <a:solidFill>
                  <a:schemeClr val="tx1"/>
                </a:solidFill>
              </a:rPr>
              <a:t>와 연동해서 쿼리문을 수행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"/>
            </a:pPr>
            <a:r>
              <a:rPr lang="en-US" altLang="ko-KR" sz="2800" smtClean="0">
                <a:solidFill>
                  <a:schemeClr val="tx1"/>
                </a:solidFill>
              </a:rPr>
              <a:t>DB </a:t>
            </a:r>
            <a:r>
              <a:rPr lang="ko-KR" altLang="en-US" sz="2800" smtClean="0">
                <a:solidFill>
                  <a:schemeClr val="tx1"/>
                </a:solidFill>
              </a:rPr>
              <a:t>테이블 </a:t>
            </a:r>
            <a:r>
              <a:rPr lang="en-US" altLang="ko-KR" sz="2800" smtClean="0">
                <a:solidFill>
                  <a:schemeClr val="tx1"/>
                </a:solidFill>
              </a:rPr>
              <a:t>– </a:t>
            </a:r>
            <a:r>
              <a:rPr lang="ko-KR" altLang="en-US" sz="2800" smtClean="0">
                <a:solidFill>
                  <a:schemeClr val="tx1"/>
                </a:solidFill>
              </a:rPr>
              <a:t>데이터 저장소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346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회원 관리 자바빈 작성</a:t>
            </a:r>
            <a:endParaRPr lang="ko-KR" altLang="en-US" dirty="0" smtClean="0"/>
          </a:p>
        </p:txBody>
      </p:sp>
      <p:grpSp>
        <p:nvGrpSpPr>
          <p:cNvPr id="2" name="그룹 14"/>
          <p:cNvGrpSpPr/>
          <p:nvPr/>
        </p:nvGrpSpPr>
        <p:grpSpPr>
          <a:xfrm>
            <a:off x="2699872" y="205026"/>
            <a:ext cx="720000" cy="847710"/>
            <a:chOff x="2843888" y="205026"/>
            <a:chExt cx="720000" cy="847710"/>
          </a:xfrm>
        </p:grpSpPr>
        <p:pic>
          <p:nvPicPr>
            <p:cNvPr id="16" name="그림 15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1827</Words>
  <Application>Microsoft Office PowerPoint</Application>
  <PresentationFormat>화면 슬라이드 쇼(4:3)</PresentationFormat>
  <Paragraphs>460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자바빈/커넥션 풀/세션을 사용한 Ajax 기반의 회원 관리 시스템</vt:lpstr>
      <vt:lpstr>목차(1/2)</vt:lpstr>
      <vt:lpstr>목차(2/2)</vt:lpstr>
      <vt:lpstr>회원 관리 시스템의 개요</vt:lpstr>
      <vt:lpstr>회원 관리 시스템의 개요</vt:lpstr>
      <vt:lpstr>회원 관리 필요 테이블 작성</vt:lpstr>
      <vt:lpstr>회원 관리 필요 테이블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자바빈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  <vt:lpstr>회원 관리 JSP 페이지 작성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2014-11-08T17:17:27Z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